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3" r:id="rId7"/>
    <p:sldId id="264" r:id="rId8"/>
    <p:sldId id="265" r:id="rId9"/>
    <p:sldId id="261" r:id="rId10"/>
    <p:sldId id="26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A07470-9108-04F3-259D-926CC8BEB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CC1D821-902C-4608-70F6-ED1A37146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614FB4-54E3-1231-B704-A3A9A2BB1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8DA8D53-D733-5B58-8B21-015516675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A131D5-684C-4F8D-009C-0F728A211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3662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30A108-81A7-D737-4C83-B1177787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E60F73D-10CC-E496-66C5-CEA22E87E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AEFC0C-7F96-4DFA-A0E4-406231F27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BA26BE-1192-BD36-CD30-571F14651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A4D812-1C5F-E979-22E1-FDBD556F5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2343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31F05B1-78C2-FE43-B184-4DD4EB2586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DF14B2C-4CB8-651C-6EA0-A7C40F232E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4DCD9A-EFF7-2143-1D33-29D8ABA31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9B5B2D-B2C2-938A-C975-DF49C41C8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7D70C0-9CA3-DDAD-6127-7AACB4A7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740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0D2B85-53CE-FFCF-8315-56BF0061C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7BDEF0-FC6B-DCBF-3A7D-3B32BE632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E8D1C1-C4C1-C31E-9565-7BCDE9688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0F6DE5-4ACB-6685-5BD4-12045CA67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7C30E6-1A4D-976F-0391-8D559C197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091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7C2514-1FF5-46DB-8476-32D57FF70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0F273-2617-0F31-55F2-7C6278CA6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63B5CC-56FA-D349-8C67-64FB73F1F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33329B-114C-F7D0-BA07-AE7587CE8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BC542D-DBBE-B3C5-5C9B-79068FF58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2456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1D4C1D-1D68-E8A1-4147-F8CD2CE53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955087-073A-5EAE-76B1-2AB0BF874B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CBCA6AB-0794-820C-7BBF-9331EB6719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DBD7056-8A55-6F81-FCC3-F33E3D775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F56461-A0BF-F9E2-53D7-AEB40E33A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4C02A7-B3CA-0C4D-6B46-DB84B821D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0484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C80A6B-403A-B250-5AA5-9E2DB43E8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B8C1E41-3AA7-D823-FDBE-22824DC080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40D32E3-930D-7D80-A63E-3A57CF06AB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A1F8CF9-7466-0345-C4A1-FF5940AB72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445211E-5D44-98AD-A24C-4940D20491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96024A1-76C4-D54C-7CFB-8D6093DFC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F719214-0C87-52AC-11C3-437AC701D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FE2B55A-57E1-C092-1EF6-78B4E6B2F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8097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99D372-03E6-8DF0-6126-077FD5E18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2C9B022-86BA-09E2-A702-73D0B0D6C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D00A396-3ADF-90F1-6B92-997009C99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9C445A1-F82D-6365-84D5-0FE1A20D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99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19F29EB-51D0-05D5-4E9A-65F23E4A2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A4FF9DD-87F6-78C3-9E8A-FA044B590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421CD4A-719F-A4B1-0A85-90EC7768C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4345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6C6297-2500-6A3D-6D9E-7667E2BE5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B5E4CE-A14D-DE6B-1B2F-6DD1BE14F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669078-BFD6-BD1D-C243-EB1FA31FD6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0792632-F62D-CC2A-5C63-65A992BAD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47C11F-FCFB-9905-22CD-12251842B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281880-3D03-6F02-5D49-3E81ED35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413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F09D08-E6FF-1A89-1328-F7E98E01A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56852CF-59D2-8DAD-3A40-2150077E6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2E4B163-8EBF-255C-4239-B4047E6D3F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D82FF53-D87B-58EB-00E0-EAEB2A58D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080479-ECD3-FA46-94F6-A4FFE11F6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610E824-1FD9-AA60-8387-FC2AFED45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3488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D11897-1235-E243-0248-D9A57FF2F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417B60-8B81-F3BA-A37F-BDA55D7B7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6CAB608-AAE0-A5D3-30DE-9E3D769515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31B9C-2FED-4BA0-B139-A73F6C11FA65}" type="datetimeFigureOut">
              <a:rPr lang="ru-RU" smtClean="0"/>
              <a:t>02.08.2022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DC70E6-FA24-69A4-3BFC-E587A5D313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B23EAED-303C-1178-B761-C13F1FA45B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8F387-4735-4DE3-8767-D32EBA2586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0166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ACA8109-D836-DD76-D33E-9749831D7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7495" y="977702"/>
            <a:ext cx="1240950" cy="1180710"/>
          </a:xfrm>
          <a:prstGeom prst="rect">
            <a:avLst/>
          </a:prstGeom>
        </p:spPr>
      </p:pic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55671966-17CA-4FEE-59C0-F07B6CB0FE43}"/>
              </a:ext>
            </a:extLst>
          </p:cNvPr>
          <p:cNvCxnSpPr>
            <a:cxnSpLocks/>
          </p:cNvCxnSpPr>
          <p:nvPr/>
        </p:nvCxnSpPr>
        <p:spPr>
          <a:xfrm>
            <a:off x="10546581" y="977702"/>
            <a:ext cx="90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8FFBEFB-1D59-BEF2-CEFC-D6A4253E4977}"/>
              </a:ext>
            </a:extLst>
          </p:cNvPr>
          <p:cNvSpPr txBox="1"/>
          <p:nvPr/>
        </p:nvSpPr>
        <p:spPr>
          <a:xfrm>
            <a:off x="5156718" y="1997839"/>
            <a:ext cx="60835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>
                <a:solidFill>
                  <a:srgbClr val="C00000"/>
                </a:solidFill>
              </a:rPr>
              <a:t>ПРАВИЛА РИИЧИ-МАДЖОНГА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5A7A332-CC30-1DC1-E5E8-FB723EE34DA9}"/>
              </a:ext>
            </a:extLst>
          </p:cNvPr>
          <p:cNvSpPr/>
          <p:nvPr/>
        </p:nvSpPr>
        <p:spPr>
          <a:xfrm>
            <a:off x="5156718" y="5411755"/>
            <a:ext cx="6263951" cy="1013927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B050"/>
                </a:solidFill>
              </a:rPr>
              <a:t>Информация об авторе, школе, другие необходимые сведения</a:t>
            </a: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C759D40C-B4FF-A0D9-9E70-F03F96331E03}"/>
              </a:ext>
            </a:extLst>
          </p:cNvPr>
          <p:cNvCxnSpPr>
            <a:cxnSpLocks/>
          </p:cNvCxnSpPr>
          <p:nvPr/>
        </p:nvCxnSpPr>
        <p:spPr>
          <a:xfrm>
            <a:off x="10387900" y="2127310"/>
            <a:ext cx="90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Риичи-маджонг / Японский маджонг: фото и видео | Tesera">
            <a:extLst>
              <a:ext uri="{FF2B5EF4-FFF2-40B4-BE49-F238E27FC236}">
                <a16:creationId xmlns:a16="http://schemas.microsoft.com/office/drawing/2014/main" id="{29451284-1AAF-FFC8-C294-D82E2A12FB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12"/>
          <a:stretch/>
        </p:blipFill>
        <p:spPr bwMode="auto">
          <a:xfrm>
            <a:off x="141030" y="2211355"/>
            <a:ext cx="4570930" cy="4214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E2E17DCA-4F6C-A7A0-2C35-D797D957F993}"/>
              </a:ext>
            </a:extLst>
          </p:cNvPr>
          <p:cNvSpPr/>
          <p:nvPr/>
        </p:nvSpPr>
        <p:spPr>
          <a:xfrm>
            <a:off x="-111967" y="279918"/>
            <a:ext cx="10207689" cy="401196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FE5032B2-C4A5-D787-7D28-1C563B68B394}"/>
              </a:ext>
            </a:extLst>
          </p:cNvPr>
          <p:cNvSpPr/>
          <p:nvPr/>
        </p:nvSpPr>
        <p:spPr>
          <a:xfrm>
            <a:off x="-111967" y="664729"/>
            <a:ext cx="9293290" cy="401196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1794E8-8297-3FFE-2F84-11DB2202001B}"/>
              </a:ext>
            </a:extLst>
          </p:cNvPr>
          <p:cNvSpPr txBox="1"/>
          <p:nvPr/>
        </p:nvSpPr>
        <p:spPr>
          <a:xfrm>
            <a:off x="141030" y="1151363"/>
            <a:ext cx="9293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</a:rPr>
              <a:t>Нам будет нужно, чтобы кто-то создал дизайн единого шаблона для всех презентаций. Если кто-то может сделать это бесплатно – прекрасно. Если за деньги – дизайнера я скорее всего найду, вопрос – как привлечь средства. Объявить сбор? </a:t>
            </a:r>
            <a:r>
              <a:rPr lang="ru-RU" dirty="0">
                <a:solidFill>
                  <a:srgbClr val="00B050"/>
                </a:solidFill>
                <a:sym typeface="Wingdings" panose="05000000000000000000" pitchFamily="2" charset="2"/>
              </a:rPr>
              <a:t> Выпустить </a:t>
            </a:r>
            <a:r>
              <a:rPr lang="ru-RU" dirty="0" err="1">
                <a:solidFill>
                  <a:srgbClr val="00B050"/>
                </a:solidFill>
                <a:sym typeface="Wingdings" panose="05000000000000000000" pitchFamily="2" charset="2"/>
              </a:rPr>
              <a:t>мерч</a:t>
            </a:r>
            <a:r>
              <a:rPr lang="ru-RU" dirty="0">
                <a:solidFill>
                  <a:srgbClr val="00B050"/>
                </a:solidFill>
                <a:sym typeface="Wingdings" panose="05000000000000000000" pitchFamily="2" charset="2"/>
              </a:rPr>
              <a:t>? </a:t>
            </a:r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0FE7DE-D23B-5EB9-EDF9-EF69EE65B72C}"/>
              </a:ext>
            </a:extLst>
          </p:cNvPr>
          <p:cNvSpPr txBox="1"/>
          <p:nvPr/>
        </p:nvSpPr>
        <p:spPr>
          <a:xfrm>
            <a:off x="9606350" y="2218442"/>
            <a:ext cx="2444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</a:rPr>
              <a:t>Логотип нам нужен?))</a:t>
            </a:r>
          </a:p>
        </p:txBody>
      </p:sp>
    </p:spTree>
    <p:extLst>
      <p:ext uri="{BB962C8B-B14F-4D97-AF65-F5344CB8AC3E}">
        <p14:creationId xmlns:p14="http://schemas.microsoft.com/office/powerpoint/2010/main" val="4159911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2358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843876-3E33-E933-443B-0968FCEA7157}"/>
              </a:ext>
            </a:extLst>
          </p:cNvPr>
          <p:cNvSpPr txBox="1"/>
          <p:nvPr/>
        </p:nvSpPr>
        <p:spPr>
          <a:xfrm>
            <a:off x="669471" y="1424129"/>
            <a:ext cx="111990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Перед вами подробные правила </a:t>
            </a:r>
            <a:r>
              <a:rPr lang="ru-RU" sz="1600" b="1" i="1" u="none" strike="noStrike" baseline="0" dirty="0" err="1">
                <a:solidFill>
                  <a:srgbClr val="C00000"/>
                </a:solidFill>
                <a:latin typeface="Arial" panose="020B0604020202020204" pitchFamily="34" charset="0"/>
              </a:rPr>
              <a:t>риичи</a:t>
            </a:r>
            <a:r>
              <a:rPr lang="ru-RU" sz="1600" b="1" i="1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-маджонга</a:t>
            </a:r>
            <a:r>
              <a:rPr lang="ru-RU" sz="16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,</a:t>
            </a:r>
            <a:r>
              <a:rPr lang="ru-RU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современного японского варианта китайской настольной игры, который появился в 50-х годах прошлого века. </a:t>
            </a:r>
            <a:r>
              <a:rPr lang="ru-RU" sz="1600" b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К</a:t>
            </a:r>
            <a:r>
              <a:rPr lang="ru-RU" sz="16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ак и в азартных играх, важную роль в каждой партии играет случай, но в большей степени исход зависит от умения игрока. </a:t>
            </a: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9D59F9F6-B6BC-31AE-2595-0FB1FD8E2E8A}"/>
              </a:ext>
            </a:extLst>
          </p:cNvPr>
          <p:cNvSpPr/>
          <p:nvPr/>
        </p:nvSpPr>
        <p:spPr>
          <a:xfrm>
            <a:off x="251927" y="298579"/>
            <a:ext cx="5262465" cy="71845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600" dirty="0"/>
              <a:t>ВМЕСТО ПРЕДИСЛОВИЯ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5B31F9B-F446-4400-7A97-1B53B6319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976" y="2667525"/>
            <a:ext cx="5592297" cy="3533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5C39B1C-C505-07B4-30E4-CE6F323EEA90}"/>
              </a:ext>
            </a:extLst>
          </p:cNvPr>
          <p:cNvSpPr txBox="1"/>
          <p:nvPr/>
        </p:nvSpPr>
        <p:spPr>
          <a:xfrm>
            <a:off x="669471" y="2556588"/>
            <a:ext cx="5426529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1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Эти правила ориентированы и на новичков, совсем не знакомых с игрой, и на уже освоивших базовые правила игроков, желающих лучше разобраться в игровой механике и отдельных моментах. </a:t>
            </a:r>
          </a:p>
          <a:p>
            <a:endParaRPr lang="ru-RU" sz="1400" b="1" i="1" dirty="0">
              <a:solidFill>
                <a:srgbClr val="C00000"/>
              </a:solidFill>
              <a:latin typeface="Arial" panose="020B0604020202020204" pitchFamily="34" charset="0"/>
            </a:endParaRPr>
          </a:p>
          <a:p>
            <a:r>
              <a:rPr lang="ru-RU" sz="1400" b="1" i="1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Однако, если вы никогда не играли в </a:t>
            </a:r>
            <a:r>
              <a:rPr lang="ru-RU" sz="1400" b="1" i="1" u="none" strike="noStrike" baseline="0" dirty="0" err="1">
                <a:solidFill>
                  <a:srgbClr val="C00000"/>
                </a:solidFill>
                <a:latin typeface="Arial" panose="020B0604020202020204" pitchFamily="34" charset="0"/>
              </a:rPr>
              <a:t>риичи</a:t>
            </a:r>
            <a:r>
              <a:rPr lang="ru-RU" sz="1400" b="1" i="1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-маджонг и планируете провести первую игру вживую с опытными игроками, может быть удобнее прочитать в Интернете базовые правила и попросить экспертов объяснить сложные моменты перед игрой на живых примерах. </a:t>
            </a:r>
          </a:p>
          <a:p>
            <a:endParaRPr lang="ru-RU" sz="14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ru-RU" sz="1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В </a:t>
            </a:r>
            <a:r>
              <a:rPr lang="ru-RU" sz="14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риичи</a:t>
            </a:r>
            <a:r>
              <a:rPr lang="ru-RU" sz="14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-маджонге существует много различных наборов правил, которые отличаются в деталях: почти каждая лига, турнир, клуб и игровой сайт имеют свои. Этот сборник не фокусируется на одном конкретном наборе: для спорных ситуаций приводятся различные варианты решения. </a:t>
            </a:r>
            <a:endParaRPr lang="ru-RU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A81BC3-8E41-6160-7315-6DBB3FCD9E32}"/>
              </a:ext>
            </a:extLst>
          </p:cNvPr>
          <p:cNvSpPr txBox="1"/>
          <p:nvPr/>
        </p:nvSpPr>
        <p:spPr>
          <a:xfrm>
            <a:off x="6173977" y="6311462"/>
            <a:ext cx="569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</a:rPr>
              <a:t>Картинка для примера, картинку подберем другую </a:t>
            </a:r>
            <a:r>
              <a:rPr lang="ru-RU" dirty="0">
                <a:solidFill>
                  <a:srgbClr val="00B050"/>
                </a:solidFill>
                <a:sym typeface="Wingdings" panose="05000000000000000000" pitchFamily="2" charset="2"/>
              </a:rPr>
              <a:t></a:t>
            </a:r>
            <a:endParaRPr lang="ru-RU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8800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72FE1A1F-876A-0DC5-DBE7-AC0DA38EE269}"/>
              </a:ext>
            </a:extLst>
          </p:cNvPr>
          <p:cNvSpPr/>
          <p:nvPr/>
        </p:nvSpPr>
        <p:spPr>
          <a:xfrm>
            <a:off x="251927" y="298579"/>
            <a:ext cx="11579289" cy="71845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600" dirty="0"/>
              <a:t>СОДЕРЖАНИЕ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946A5B-ADEC-355C-E300-70B061784F80}"/>
              </a:ext>
            </a:extLst>
          </p:cNvPr>
          <p:cNvSpPr txBox="1"/>
          <p:nvPr/>
        </p:nvSpPr>
        <p:spPr>
          <a:xfrm>
            <a:off x="1322616" y="1327465"/>
            <a:ext cx="545140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I.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Игровой набор</a:t>
            </a: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II.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Подготовка к игре</a:t>
            </a:r>
          </a:p>
          <a:p>
            <a:r>
              <a:rPr lang="en-US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III.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Ход раздачи</a:t>
            </a: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IV.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Объявления в игре</a:t>
            </a: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V. </a:t>
            </a:r>
            <a:r>
              <a:rPr lang="ru-RU" sz="1800" b="0" i="1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Фуритен</a:t>
            </a:r>
            <a:r>
              <a:rPr lang="ru-RU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и </a:t>
            </a:r>
            <a:r>
              <a:rPr lang="ru-RU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временный </a:t>
            </a:r>
            <a:r>
              <a:rPr lang="ru-RU" sz="1800" b="0" i="1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фуритен</a:t>
            </a:r>
            <a:endParaRPr lang="ru-RU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VI. </a:t>
            </a:r>
            <a:r>
              <a:rPr lang="ru-RU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Яку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: условия победы</a:t>
            </a:r>
          </a:p>
          <a:p>
            <a:r>
              <a:rPr lang="en-US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VII.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Объявление </a:t>
            </a:r>
            <a:r>
              <a:rPr lang="ru-RU" sz="1800" b="0" i="1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риичи</a:t>
            </a:r>
            <a:endParaRPr lang="ru-RU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VIII.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Подсчёт стоимости руки: </a:t>
            </a:r>
            <a:r>
              <a:rPr lang="ru-RU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ханы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ru-RU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фу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и </a:t>
            </a:r>
            <a:r>
              <a:rPr lang="ru-RU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доры</a:t>
            </a:r>
            <a:endParaRPr lang="ru-RU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IX.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Подсчёт стоимости руки: перевод </a:t>
            </a:r>
            <a:r>
              <a:rPr lang="ru-RU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ханов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и </a:t>
            </a:r>
            <a:r>
              <a:rPr lang="ru-RU" sz="1800" b="0" i="1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фу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в очки. Порядок выплат</a:t>
            </a: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X.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Ничья, пересдача и дополнительные раздачи</a:t>
            </a: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XI. </a:t>
            </a:r>
            <a:r>
              <a:rPr lang="ru-RU" sz="18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Финальный пересчёт очков. </a:t>
            </a:r>
            <a:r>
              <a:rPr lang="ru-RU" sz="1800" b="0" i="1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Ума </a:t>
            </a:r>
            <a:r>
              <a:rPr lang="ru-RU" sz="18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и </a:t>
            </a:r>
            <a:r>
              <a:rPr lang="ru-RU" sz="1800" b="0" i="1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ока</a:t>
            </a:r>
            <a:endParaRPr lang="ru-RU" sz="1800" b="0" i="0" u="none" strike="noStrike" baseline="0" dirty="0">
              <a:solidFill>
                <a:srgbClr val="000000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XII. </a:t>
            </a:r>
            <a:r>
              <a:rPr lang="ru-RU" sz="18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Нарушения правил и штрафы</a:t>
            </a:r>
          </a:p>
          <a:p>
            <a:r>
              <a:rPr lang="en-US" sz="1800" b="1" i="0" u="none" strike="noStrike" baseline="0" dirty="0">
                <a:solidFill>
                  <a:srgbClr val="C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XIII. </a:t>
            </a:r>
            <a:r>
              <a:rPr lang="ru-RU" sz="1800" b="0" i="0" u="none" strike="noStrike" baseline="0" dirty="0">
                <a:solidFill>
                  <a:srgbClr val="00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Опциональные правила</a:t>
            </a:r>
          </a:p>
          <a:p>
            <a:endParaRPr lang="ru-RU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Полная таблица </a:t>
            </a:r>
            <a:r>
              <a:rPr lang="ru-RU" sz="1800" b="1" i="1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яку</a:t>
            </a:r>
            <a:endParaRPr lang="ru-RU" sz="1800" b="1" i="0" u="none" strike="noStrike" baseline="0" dirty="0">
              <a:solidFill>
                <a:srgbClr val="C00000"/>
              </a:solidFill>
              <a:latin typeface="Arial" panose="020B0604020202020204" pitchFamily="34" charset="0"/>
            </a:endParaRPr>
          </a:p>
          <a:p>
            <a:endParaRPr lang="ru-RU" sz="1800" b="1" i="0" u="none" strike="noStrike" baseline="0" dirty="0">
              <a:solidFill>
                <a:srgbClr val="C00000"/>
              </a:solidFill>
              <a:latin typeface="Arial" panose="020B0604020202020204" pitchFamily="34" charset="0"/>
            </a:endParaRPr>
          </a:p>
          <a:p>
            <a:r>
              <a:rPr lang="ru-RU" sz="18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Таблица выплат</a:t>
            </a:r>
            <a:endParaRPr lang="ru-RU" b="1" dirty="0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D12CE-28B7-8A62-FC8B-E4EDB8E02995}"/>
              </a:ext>
            </a:extLst>
          </p:cNvPr>
          <p:cNvSpPr txBox="1"/>
          <p:nvPr/>
        </p:nvSpPr>
        <p:spPr>
          <a:xfrm>
            <a:off x="6245511" y="1017037"/>
            <a:ext cx="5694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</a:rPr>
              <a:t>Содержание сделаем интерактивным, добавим номера слайдов и, возможно, какую-нибудь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275802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B48240-F7E7-A523-86E0-D7D25869F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6562"/>
            <a:ext cx="12192000" cy="81311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B9FF25-4D63-10B1-5AD8-6F254F1C1A66}"/>
              </a:ext>
            </a:extLst>
          </p:cNvPr>
          <p:cNvSpPr txBox="1"/>
          <p:nvPr/>
        </p:nvSpPr>
        <p:spPr>
          <a:xfrm>
            <a:off x="5912498" y="3044279"/>
            <a:ext cx="60835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C00000"/>
                </a:solidFill>
              </a:rPr>
              <a:t>I. </a:t>
            </a:r>
            <a:r>
              <a:rPr lang="ru-RU" sz="4400" b="1" dirty="0">
                <a:solidFill>
                  <a:srgbClr val="C00000"/>
                </a:solidFill>
              </a:rPr>
              <a:t>ИГРОВОЙ НАБОР</a:t>
            </a:r>
          </a:p>
        </p:txBody>
      </p:sp>
    </p:spTree>
    <p:extLst>
      <p:ext uri="{BB962C8B-B14F-4D97-AF65-F5344CB8AC3E}">
        <p14:creationId xmlns:p14="http://schemas.microsoft.com/office/powerpoint/2010/main" val="2312088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4E4AFB3C-61A5-3BD2-17C1-6CC9A9808C2F}"/>
              </a:ext>
            </a:extLst>
          </p:cNvPr>
          <p:cNvSpPr/>
          <p:nvPr/>
        </p:nvSpPr>
        <p:spPr>
          <a:xfrm>
            <a:off x="251927" y="298579"/>
            <a:ext cx="11616612" cy="71845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600" dirty="0"/>
              <a:t>СОБСТВЕННО НАБОР ДЛЯ ОФФЛАЙН-ИГРЫ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272A95-91EE-025F-E090-8DF2E9504F16}"/>
              </a:ext>
            </a:extLst>
          </p:cNvPr>
          <p:cNvSpPr txBox="1"/>
          <p:nvPr/>
        </p:nvSpPr>
        <p:spPr>
          <a:xfrm>
            <a:off x="251927" y="1017037"/>
            <a:ext cx="11688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</a:rPr>
              <a:t>Понадобится аналогичное фото, но, может быть, снятое строго сверху, без перспективы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DF5810-3EC6-D828-B146-33B58E44A76D}"/>
              </a:ext>
            </a:extLst>
          </p:cNvPr>
          <p:cNvSpPr txBox="1"/>
          <p:nvPr/>
        </p:nvSpPr>
        <p:spPr>
          <a:xfrm>
            <a:off x="251927" y="1386369"/>
            <a:ext cx="32781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C00000"/>
                </a:solidFill>
              </a:rPr>
              <a:t>В НАБОР ВХОДЯТ: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BEB50E-C9F7-782C-9504-E9DD1035A80F}"/>
              </a:ext>
            </a:extLst>
          </p:cNvPr>
          <p:cNvSpPr txBox="1"/>
          <p:nvPr/>
        </p:nvSpPr>
        <p:spPr>
          <a:xfrm>
            <a:off x="6777135" y="2032910"/>
            <a:ext cx="477727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Тайлы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(специальные игральные кости). С одной стороны на них нанесено значимое изображение, другая сторона («рубашка») у всех одинакова. </a:t>
            </a:r>
            <a:r>
              <a:rPr lang="ru-RU" sz="1800" b="0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В наборе 136 </a:t>
            </a:r>
            <a:r>
              <a:rPr lang="ru-RU" sz="1800" b="0" i="0" u="none" strike="noStrike" baseline="0" dirty="0" err="1">
                <a:solidFill>
                  <a:srgbClr val="C00000"/>
                </a:solidFill>
                <a:latin typeface="Arial" panose="020B0604020202020204" pitchFamily="34" charset="0"/>
              </a:rPr>
              <a:t>тайлов</a:t>
            </a:r>
            <a:r>
              <a:rPr lang="ru-RU" sz="1800" b="0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 34 видов. </a:t>
            </a:r>
            <a:r>
              <a:rPr lang="ru-RU" sz="1800" b="0" i="0" u="none" strike="noStrike" baseline="0" dirty="0" err="1">
                <a:solidFill>
                  <a:srgbClr val="C00000"/>
                </a:solidFill>
                <a:latin typeface="Arial" panose="020B0604020202020204" pitchFamily="34" charset="0"/>
              </a:rPr>
              <a:t>Тайлы</a:t>
            </a:r>
            <a:r>
              <a:rPr lang="ru-RU" sz="1800" b="0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 каждого вида встречаются по 4 раза</a:t>
            </a:r>
            <a:endParaRPr lang="ru-RU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B554C4-0296-FC1E-A4F3-3B89C4EF09FE}"/>
              </a:ext>
            </a:extLst>
          </p:cNvPr>
          <p:cNvSpPr txBox="1"/>
          <p:nvPr/>
        </p:nvSpPr>
        <p:spPr>
          <a:xfrm>
            <a:off x="6777135" y="3938681"/>
            <a:ext cx="50136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Игровое поле размером примерно 75 х 75 см</a:t>
            </a:r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0E5E1A-F14C-C3EF-E771-55740C4E8C59}"/>
              </a:ext>
            </a:extLst>
          </p:cNvPr>
          <p:cNvSpPr txBox="1"/>
          <p:nvPr/>
        </p:nvSpPr>
        <p:spPr>
          <a:xfrm>
            <a:off x="6777134" y="4415115"/>
            <a:ext cx="50136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Палочки 4 видов для подсчета очков</a:t>
            </a:r>
            <a:endParaRPr lang="ru-RU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E6DC3F-5444-E170-1FED-38FC5E574250}"/>
              </a:ext>
            </a:extLst>
          </p:cNvPr>
          <p:cNvSpPr txBox="1"/>
          <p:nvPr/>
        </p:nvSpPr>
        <p:spPr>
          <a:xfrm>
            <a:off x="6715707" y="5508552"/>
            <a:ext cx="5136501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ru-RU" sz="20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Индикатор раунда – пластинка, на которую с двух сторон нанесены иероглифы восточного (</a:t>
            </a:r>
            <a:r>
              <a:rPr lang="ja-JP" altLang="en-US" sz="1800" b="0" i="0" u="none" strike="noStrike" baseline="0" dirty="0">
                <a:solidFill>
                  <a:srgbClr val="000000"/>
                </a:solidFill>
                <a:latin typeface="Yu Gothic" panose="020B0400000000000000" pitchFamily="34" charset="-128"/>
              </a:rPr>
              <a:t>東</a:t>
            </a:r>
            <a:r>
              <a:rPr lang="en-US" altLang="ja-JP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и южного (</a:t>
            </a:r>
            <a:r>
              <a:rPr lang="ja-JP" altLang="en-US" sz="1800" b="0" i="0" u="none" strike="noStrike" baseline="0" dirty="0">
                <a:solidFill>
                  <a:srgbClr val="000000"/>
                </a:solidFill>
                <a:latin typeface="Yu Gothic" panose="020B0400000000000000" pitchFamily="34" charset="-128"/>
              </a:rPr>
              <a:t>南</a:t>
            </a:r>
            <a:r>
              <a:rPr lang="en-US" altLang="ja-JP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)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ветров. 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2BA7872-1E2C-19F2-43F3-3534A2E9D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65" y="1986485"/>
            <a:ext cx="4938173" cy="4753173"/>
          </a:xfrm>
          <a:prstGeom prst="rect">
            <a:avLst/>
          </a:prstGeom>
        </p:spPr>
      </p:pic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FBC220A-F9C2-55C7-3F91-EBDBF46E5205}"/>
              </a:ext>
            </a:extLst>
          </p:cNvPr>
          <p:cNvCxnSpPr>
            <a:cxnSpLocks/>
          </p:cNvCxnSpPr>
          <p:nvPr/>
        </p:nvCxnSpPr>
        <p:spPr>
          <a:xfrm flipH="1">
            <a:off x="4040155" y="3000563"/>
            <a:ext cx="2597021" cy="1974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79A1831D-9DE4-DF54-141B-63581A14AB59}"/>
              </a:ext>
            </a:extLst>
          </p:cNvPr>
          <p:cNvCxnSpPr>
            <a:cxnSpLocks/>
          </p:cNvCxnSpPr>
          <p:nvPr/>
        </p:nvCxnSpPr>
        <p:spPr>
          <a:xfrm flipH="1">
            <a:off x="4441371" y="4123347"/>
            <a:ext cx="2195805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87E9EF1D-A2E8-FE2F-8E0E-2034E07D1844}"/>
              </a:ext>
            </a:extLst>
          </p:cNvPr>
          <p:cNvCxnSpPr>
            <a:cxnSpLocks/>
          </p:cNvCxnSpPr>
          <p:nvPr/>
        </p:nvCxnSpPr>
        <p:spPr>
          <a:xfrm flipH="1">
            <a:off x="5195596" y="4615922"/>
            <a:ext cx="1441580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1F928EA-9019-E63D-FDB2-CE853E03D5E7}"/>
              </a:ext>
            </a:extLst>
          </p:cNvPr>
          <p:cNvSpPr txBox="1"/>
          <p:nvPr/>
        </p:nvSpPr>
        <p:spPr>
          <a:xfrm>
            <a:off x="6777132" y="5032118"/>
            <a:ext cx="50136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00000"/>
                </a:solidFill>
                <a:latin typeface="Arial" panose="020B0604020202020204" pitchFamily="34" charset="0"/>
              </a:rPr>
              <a:t>Два обычных игральных кубика</a:t>
            </a:r>
            <a:endParaRPr lang="ru-RU" dirty="0"/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FCDE0C36-2046-000F-1AC7-5B042140E5A1}"/>
              </a:ext>
            </a:extLst>
          </p:cNvPr>
          <p:cNvCxnSpPr>
            <a:cxnSpLocks/>
          </p:cNvCxnSpPr>
          <p:nvPr/>
        </p:nvCxnSpPr>
        <p:spPr>
          <a:xfrm flipH="1" flipV="1">
            <a:off x="4516016" y="5206482"/>
            <a:ext cx="2121160" cy="1030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6C7137E3-31B8-CCA1-5B75-91385DB80094}"/>
              </a:ext>
            </a:extLst>
          </p:cNvPr>
          <p:cNvCxnSpPr>
            <a:cxnSpLocks/>
          </p:cNvCxnSpPr>
          <p:nvPr/>
        </p:nvCxnSpPr>
        <p:spPr>
          <a:xfrm>
            <a:off x="4516016" y="5191690"/>
            <a:ext cx="0" cy="100383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86817C65-AAA8-1978-E95A-57415E919B95}"/>
              </a:ext>
            </a:extLst>
          </p:cNvPr>
          <p:cNvCxnSpPr>
            <a:cxnSpLocks/>
          </p:cNvCxnSpPr>
          <p:nvPr/>
        </p:nvCxnSpPr>
        <p:spPr>
          <a:xfrm flipH="1">
            <a:off x="5094514" y="6289212"/>
            <a:ext cx="1542662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6844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1BBA08A1-87BA-9E64-4CBA-1221CAA787BC}"/>
              </a:ext>
            </a:extLst>
          </p:cNvPr>
          <p:cNvSpPr/>
          <p:nvPr/>
        </p:nvSpPr>
        <p:spPr>
          <a:xfrm>
            <a:off x="251926" y="298579"/>
            <a:ext cx="11688145" cy="71845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600" dirty="0"/>
              <a:t>ТАЙЛЫ МАСТЕЙ</a:t>
            </a:r>
          </a:p>
        </p:txBody>
      </p:sp>
      <p:pic>
        <p:nvPicPr>
          <p:cNvPr id="1026" name="Picture 2" descr="Full of mahjong tiles the chinese korea japanese game on green background - 78132288">
            <a:extLst>
              <a:ext uri="{FF2B5EF4-FFF2-40B4-BE49-F238E27FC236}">
                <a16:creationId xmlns:a16="http://schemas.microsoft.com/office/drawing/2014/main" id="{92A2A8A9-43D0-5851-6680-D4BCFBE03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9" t="23093" r="21688" b="38419"/>
          <a:stretch/>
        </p:blipFill>
        <p:spPr bwMode="auto">
          <a:xfrm>
            <a:off x="1726072" y="1987552"/>
            <a:ext cx="6855458" cy="3106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A0899F-CF47-4348-08C1-F382AA777818}"/>
              </a:ext>
            </a:extLst>
          </p:cNvPr>
          <p:cNvSpPr txBox="1"/>
          <p:nvPr/>
        </p:nvSpPr>
        <p:spPr>
          <a:xfrm>
            <a:off x="219177" y="1395085"/>
            <a:ext cx="83623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i="0" u="none" strike="noStrike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(На следующем слайде – благородные </a:t>
            </a:r>
            <a:r>
              <a:rPr lang="ru-RU" sz="1800" b="1" i="0" u="none" strike="noStrike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тайлы</a:t>
            </a:r>
            <a:r>
              <a:rPr lang="ru-RU" sz="1800" b="1" i="0" u="none" strike="noStrike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 и индикатор раунда)</a:t>
            </a:r>
            <a:endParaRPr lang="ru-RU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88734B-8257-D1F8-09D7-01DE59C173FE}"/>
              </a:ext>
            </a:extLst>
          </p:cNvPr>
          <p:cNvSpPr txBox="1"/>
          <p:nvPr/>
        </p:nvSpPr>
        <p:spPr>
          <a:xfrm>
            <a:off x="291776" y="2238094"/>
            <a:ext cx="21180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Ман</a:t>
            </a:r>
          </a:p>
          <a:p>
            <a:r>
              <a:rPr lang="ru-RU" sz="1400" b="1" dirty="0">
                <a:solidFill>
                  <a:srgbClr val="C00000"/>
                </a:solidFill>
                <a:latin typeface="Arial" panose="020B0604020202020204" pitchFamily="34" charset="0"/>
              </a:rPr>
              <a:t>(символы)</a:t>
            </a:r>
            <a:endParaRPr lang="ru-RU" sz="1400" b="1" dirty="0">
              <a:solidFill>
                <a:srgbClr val="C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93E780-E95B-7971-7DF8-A5CFBCC67DE7}"/>
              </a:ext>
            </a:extLst>
          </p:cNvPr>
          <p:cNvSpPr txBox="1"/>
          <p:nvPr/>
        </p:nvSpPr>
        <p:spPr>
          <a:xfrm>
            <a:off x="331861" y="3261852"/>
            <a:ext cx="21180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0" u="none" strike="noStrike" baseline="0" dirty="0" err="1">
                <a:solidFill>
                  <a:srgbClr val="C00000"/>
                </a:solidFill>
                <a:latin typeface="Arial" panose="020B0604020202020204" pitchFamily="34" charset="0"/>
              </a:rPr>
              <a:t>Пин</a:t>
            </a:r>
            <a:endParaRPr lang="ru-RU" sz="1400" b="1" i="0" u="none" strike="noStrike" baseline="0" dirty="0">
              <a:solidFill>
                <a:srgbClr val="C00000"/>
              </a:solidFill>
              <a:latin typeface="Arial" panose="020B0604020202020204" pitchFamily="34" charset="0"/>
            </a:endParaRPr>
          </a:p>
          <a:p>
            <a:r>
              <a:rPr lang="ru-RU" sz="1400" b="1" dirty="0">
                <a:solidFill>
                  <a:srgbClr val="C00000"/>
                </a:solidFill>
                <a:latin typeface="Arial" panose="020B0604020202020204" pitchFamily="34" charset="0"/>
              </a:rPr>
              <a:t>(точки)</a:t>
            </a:r>
            <a:endParaRPr lang="ru-RU" sz="1400" b="1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26C581-E074-2905-1C21-4B83214D8592}"/>
              </a:ext>
            </a:extLst>
          </p:cNvPr>
          <p:cNvSpPr txBox="1"/>
          <p:nvPr/>
        </p:nvSpPr>
        <p:spPr>
          <a:xfrm>
            <a:off x="291776" y="4306528"/>
            <a:ext cx="21180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Со</a:t>
            </a:r>
          </a:p>
          <a:p>
            <a:r>
              <a:rPr lang="ru-RU" sz="1400" b="1" dirty="0">
                <a:solidFill>
                  <a:srgbClr val="C00000"/>
                </a:solidFill>
                <a:latin typeface="Arial" panose="020B0604020202020204" pitchFamily="34" charset="0"/>
              </a:rPr>
              <a:t>(бамбуки)</a:t>
            </a:r>
            <a:endParaRPr lang="ru-RU" sz="1400" b="1" dirty="0">
              <a:solidFill>
                <a:srgbClr val="C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1922E5-F336-0D71-272B-3677F0F6B751}"/>
              </a:ext>
            </a:extLst>
          </p:cNvPr>
          <p:cNvSpPr txBox="1"/>
          <p:nvPr/>
        </p:nvSpPr>
        <p:spPr>
          <a:xfrm>
            <a:off x="251926" y="5462915"/>
            <a:ext cx="83296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0" u="none" strike="noStrike" baseline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</a:rPr>
              <a:t>Номера </a:t>
            </a:r>
            <a:r>
              <a:rPr lang="ru-RU" sz="1400" b="1" i="0" u="none" strike="noStrike" baseline="0" dirty="0" err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</a:rPr>
              <a:t>тайлов</a:t>
            </a:r>
            <a:r>
              <a:rPr lang="ru-RU" sz="1400" b="1" i="0" u="none" strike="noStrike" baseline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</a:rPr>
              <a:t>: </a:t>
            </a:r>
            <a:r>
              <a:rPr lang="ru-RU" sz="1400" b="1" i="0" u="none" strike="noStrike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    1               2              3              4             5             6             7             8              9</a:t>
            </a:r>
            <a:endParaRPr lang="ru-RU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013AF9-3D45-4A5A-CD53-E20B772CD7B6}"/>
              </a:ext>
            </a:extLst>
          </p:cNvPr>
          <p:cNvSpPr txBox="1"/>
          <p:nvPr/>
        </p:nvSpPr>
        <p:spPr>
          <a:xfrm>
            <a:off x="251927" y="5986135"/>
            <a:ext cx="91936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0" u="none" strike="noStrike" baseline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</a:rPr>
              <a:t>Названия цифр </a:t>
            </a:r>
          </a:p>
          <a:p>
            <a:r>
              <a:rPr lang="ru-RU" sz="1400" b="1" i="0" u="none" strike="noStrike" baseline="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</a:rPr>
              <a:t>по-японски:</a:t>
            </a:r>
            <a:r>
              <a:rPr lang="ru-RU" sz="1400" b="1" i="0" u="none" strike="noStrike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            </a:t>
            </a:r>
            <a:r>
              <a:rPr lang="ru-RU" sz="1400" b="1" i="1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и             </a:t>
            </a:r>
            <a:r>
              <a:rPr lang="ru-RU" sz="1400" b="1" i="1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рян</a:t>
            </a:r>
            <a:r>
              <a:rPr lang="ru-RU" sz="1400" b="1" i="1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        сан           су            у            </a:t>
            </a:r>
            <a:r>
              <a:rPr lang="ru-RU" sz="1400" b="1" i="1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ро</a:t>
            </a:r>
            <a:r>
              <a:rPr lang="ru-RU" sz="1400" b="1" i="1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         </a:t>
            </a:r>
            <a:r>
              <a:rPr lang="ru-RU" sz="1400" b="1" i="1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чи</a:t>
            </a:r>
            <a:r>
              <a:rPr lang="ru-RU" sz="1400" b="1" i="1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          па            </a:t>
            </a:r>
            <a:r>
              <a:rPr lang="ru-RU" sz="1400" b="1" i="1" u="none" strike="noStrike" baseline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кю</a:t>
            </a:r>
            <a:r>
              <a:rPr lang="ru-RU" sz="1400" b="1" i="1" u="none" strike="noStrike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</a:t>
            </a:r>
            <a:endParaRPr lang="ru-RU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Прямоугольник: скругленные углы 31">
            <a:extLst>
              <a:ext uri="{FF2B5EF4-FFF2-40B4-BE49-F238E27FC236}">
                <a16:creationId xmlns:a16="http://schemas.microsoft.com/office/drawing/2014/main" id="{2F61B83B-9FD9-D97C-8E8E-903939A418D5}"/>
              </a:ext>
            </a:extLst>
          </p:cNvPr>
          <p:cNvSpPr/>
          <p:nvPr/>
        </p:nvSpPr>
        <p:spPr>
          <a:xfrm>
            <a:off x="9003518" y="4015826"/>
            <a:ext cx="2936555" cy="2404429"/>
          </a:xfrm>
          <a:prstGeom prst="roundRect">
            <a:avLst>
              <a:gd name="adj" fmla="val 4120"/>
            </a:avLst>
          </a:prstGeom>
          <a:solidFill>
            <a:srgbClr val="C00000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3757E1A-0ADC-86B5-1599-665F051F27EC}"/>
              </a:ext>
            </a:extLst>
          </p:cNvPr>
          <p:cNvSpPr txBox="1"/>
          <p:nvPr/>
        </p:nvSpPr>
        <p:spPr>
          <a:xfrm>
            <a:off x="8220033" y="4080124"/>
            <a:ext cx="44917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rgbClr val="C00000"/>
              </a:buClr>
            </a:pPr>
            <a:r>
              <a:rPr lang="ru-RU" sz="1600" b="1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ТРУДНО ЗАПОМНИТЬ? </a:t>
            </a:r>
            <a:r>
              <a:rPr lang="ru-RU" sz="1600" b="1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ru-RU" sz="16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D6B913-EDD4-3C8C-3CF8-ED9BDA05A2A8}"/>
              </a:ext>
            </a:extLst>
          </p:cNvPr>
          <p:cNvSpPr txBox="1"/>
          <p:nvPr/>
        </p:nvSpPr>
        <p:spPr>
          <a:xfrm>
            <a:off x="9101782" y="4547221"/>
            <a:ext cx="3260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Посмотрите советы по мнемотехнике: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19EA53-1C69-20BD-EE77-6BB0B9201209}"/>
              </a:ext>
            </a:extLst>
          </p:cNvPr>
          <p:cNvSpPr txBox="1"/>
          <p:nvPr/>
        </p:nvSpPr>
        <p:spPr>
          <a:xfrm>
            <a:off x="9101781" y="5397535"/>
            <a:ext cx="29365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Попробуйте наш онлайн-тренажер: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38C6D56-5543-CF88-3A07-F8C2BC293E82}"/>
              </a:ext>
            </a:extLst>
          </p:cNvPr>
          <p:cNvSpPr txBox="1"/>
          <p:nvPr/>
        </p:nvSpPr>
        <p:spPr>
          <a:xfrm>
            <a:off x="9247858" y="5024378"/>
            <a:ext cx="3893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rgbClr val="00B050"/>
                </a:solidFill>
              </a:rPr>
              <a:t>(поставить ссылку, когда готово)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31C6426-C7DC-BD66-06E2-5243DC147AEB}"/>
              </a:ext>
            </a:extLst>
          </p:cNvPr>
          <p:cNvSpPr txBox="1"/>
          <p:nvPr/>
        </p:nvSpPr>
        <p:spPr>
          <a:xfrm>
            <a:off x="9247858" y="5857532"/>
            <a:ext cx="3893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rgbClr val="00B050"/>
                </a:solidFill>
              </a:rPr>
              <a:t>(поставить ссылку, когда готово)</a:t>
            </a:r>
          </a:p>
        </p:txBody>
      </p:sp>
      <p:sp>
        <p:nvSpPr>
          <p:cNvPr id="38" name="Прямоугольник: скругленные углы 37">
            <a:extLst>
              <a:ext uri="{FF2B5EF4-FFF2-40B4-BE49-F238E27FC236}">
                <a16:creationId xmlns:a16="http://schemas.microsoft.com/office/drawing/2014/main" id="{DD7A6425-D95E-285F-9E25-AB80C3D2BFFF}"/>
              </a:ext>
            </a:extLst>
          </p:cNvPr>
          <p:cNvSpPr/>
          <p:nvPr/>
        </p:nvSpPr>
        <p:spPr>
          <a:xfrm>
            <a:off x="9003518" y="1979981"/>
            <a:ext cx="2936555" cy="1841706"/>
          </a:xfrm>
          <a:prstGeom prst="roundRect">
            <a:avLst>
              <a:gd name="adj" fmla="val 4120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1F3599-94D4-E373-3B4D-0833C49A2488}"/>
              </a:ext>
            </a:extLst>
          </p:cNvPr>
          <p:cNvSpPr txBox="1"/>
          <p:nvPr/>
        </p:nvSpPr>
        <p:spPr>
          <a:xfrm>
            <a:off x="9101781" y="1987552"/>
            <a:ext cx="2503106" cy="1585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rgbClr val="C00000"/>
              </a:buClr>
            </a:pPr>
            <a:endParaRPr lang="ru-RU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Тайлы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1 и 9 всех мастей называются </a:t>
            </a:r>
            <a:r>
              <a:rPr lang="ru-RU" sz="1400" i="1" dirty="0">
                <a:latin typeface="Arial" panose="020B0604020202020204" pitchFamily="34" charset="0"/>
                <a:cs typeface="Arial" panose="020B0604020202020204" pitchFamily="34" charset="0"/>
              </a:rPr>
              <a:t>крайними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, или </a:t>
            </a:r>
            <a:r>
              <a:rPr lang="ru-RU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терминальными</a:t>
            </a:r>
          </a:p>
          <a:p>
            <a:pPr>
              <a:buClr>
                <a:srgbClr val="C00000"/>
              </a:buClr>
            </a:pPr>
            <a:endParaRPr lang="ru-RU" sz="1400" i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ru-RU" sz="1400" dirty="0" err="1">
                <a:latin typeface="Arial" panose="020B0604020202020204" pitchFamily="34" charset="0"/>
                <a:cs typeface="Arial" panose="020B0604020202020204" pitchFamily="34" charset="0"/>
              </a:rPr>
              <a:t>Тайлы</a:t>
            </a:r>
            <a:r>
              <a:rPr lang="ru-RU" sz="1400" dirty="0">
                <a:latin typeface="Arial" panose="020B0604020202020204" pitchFamily="34" charset="0"/>
                <a:cs typeface="Arial" panose="020B0604020202020204" pitchFamily="34" charset="0"/>
              </a:rPr>
              <a:t> с 2 до 8 называются </a:t>
            </a:r>
            <a:r>
              <a:rPr lang="ru-RU" sz="1400" i="1" dirty="0">
                <a:latin typeface="Arial" panose="020B0604020202020204" pitchFamily="34" charset="0"/>
                <a:cs typeface="Arial" panose="020B0604020202020204" pitchFamily="34" charset="0"/>
              </a:rPr>
              <a:t>средними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0CA8ED1-F3A2-62F3-62B3-BF687D6EE0C4}"/>
              </a:ext>
            </a:extLst>
          </p:cNvPr>
          <p:cNvSpPr txBox="1"/>
          <p:nvPr/>
        </p:nvSpPr>
        <p:spPr>
          <a:xfrm>
            <a:off x="251927" y="1017037"/>
            <a:ext cx="116881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solidFill>
                  <a:srgbClr val="00B050"/>
                </a:solidFill>
              </a:rPr>
              <a:t>Можно самим отснять и </a:t>
            </a:r>
            <a:r>
              <a:rPr lang="ru-RU" sz="1200" dirty="0" err="1">
                <a:solidFill>
                  <a:srgbClr val="00B050"/>
                </a:solidFill>
              </a:rPr>
              <a:t>обтравить</a:t>
            </a:r>
            <a:r>
              <a:rPr lang="ru-RU" sz="1200" dirty="0">
                <a:solidFill>
                  <a:srgbClr val="00B050"/>
                </a:solidFill>
              </a:rPr>
              <a:t> изображения каждого </a:t>
            </a:r>
            <a:r>
              <a:rPr lang="ru-RU" sz="1200" dirty="0" err="1">
                <a:solidFill>
                  <a:srgbClr val="00B050"/>
                </a:solidFill>
              </a:rPr>
              <a:t>тайла</a:t>
            </a:r>
            <a:r>
              <a:rPr lang="ru-RU" sz="1200" dirty="0">
                <a:solidFill>
                  <a:srgbClr val="00B050"/>
                </a:solidFill>
              </a:rPr>
              <a:t> по отдельности. Сравнение шрифтов на </a:t>
            </a:r>
            <a:r>
              <a:rPr lang="ru-RU" sz="1200" dirty="0" err="1">
                <a:solidFill>
                  <a:srgbClr val="00B050"/>
                </a:solidFill>
              </a:rPr>
              <a:t>тайлах</a:t>
            </a:r>
            <a:r>
              <a:rPr lang="ru-RU" sz="1200" dirty="0">
                <a:solidFill>
                  <a:srgbClr val="00B050"/>
                </a:solidFill>
              </a:rPr>
              <a:t> и в шпаргалках, может быть, лучше вынести в онлайн-тренажер </a:t>
            </a:r>
          </a:p>
        </p:txBody>
      </p:sp>
    </p:spTree>
    <p:extLst>
      <p:ext uri="{BB962C8B-B14F-4D97-AF65-F5344CB8AC3E}">
        <p14:creationId xmlns:p14="http://schemas.microsoft.com/office/powerpoint/2010/main" val="1294246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1BBA08A1-87BA-9E64-4CBA-1221CAA787BC}"/>
              </a:ext>
            </a:extLst>
          </p:cNvPr>
          <p:cNvSpPr/>
          <p:nvPr/>
        </p:nvSpPr>
        <p:spPr>
          <a:xfrm>
            <a:off x="251927" y="298579"/>
            <a:ext cx="11624546" cy="71845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600" dirty="0"/>
              <a:t>БЛАГОРОДНЫЕ ТАЙЛЫ И ИНДИКАТОР РАУНДА</a:t>
            </a:r>
          </a:p>
        </p:txBody>
      </p:sp>
      <p:pic>
        <p:nvPicPr>
          <p:cNvPr id="9" name="Picture 2" descr="Full of mahjong tiles the chinese korea japanese game on green background - 78132288">
            <a:extLst>
              <a:ext uri="{FF2B5EF4-FFF2-40B4-BE49-F238E27FC236}">
                <a16:creationId xmlns:a16="http://schemas.microsoft.com/office/drawing/2014/main" id="{F3D88D94-BD10-A5B9-D0D4-3F55DFEA5D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55" t="61132" r="33859" b="25498"/>
          <a:stretch/>
        </p:blipFill>
        <p:spPr bwMode="auto">
          <a:xfrm>
            <a:off x="1641072" y="4766703"/>
            <a:ext cx="2315606" cy="1074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F85D31A-002C-444F-711C-FE609EE707DB}"/>
              </a:ext>
            </a:extLst>
          </p:cNvPr>
          <p:cNvSpPr txBox="1"/>
          <p:nvPr/>
        </p:nvSpPr>
        <p:spPr>
          <a:xfrm>
            <a:off x="251927" y="2691394"/>
            <a:ext cx="248971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Ветра </a:t>
            </a:r>
          </a:p>
          <a:p>
            <a:r>
              <a:rPr lang="ru-RU" sz="14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(важен </a:t>
            </a:r>
          </a:p>
          <a:p>
            <a:r>
              <a:rPr lang="ru-RU" sz="14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порядок!)</a:t>
            </a:r>
            <a:endParaRPr lang="ru-RU" sz="1400" b="1" dirty="0">
              <a:solidFill>
                <a:srgbClr val="C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094B3A-D4CC-A614-9418-8B294DF68E7C}"/>
              </a:ext>
            </a:extLst>
          </p:cNvPr>
          <p:cNvSpPr txBox="1"/>
          <p:nvPr/>
        </p:nvSpPr>
        <p:spPr>
          <a:xfrm>
            <a:off x="251927" y="4996056"/>
            <a:ext cx="14602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0" u="none" strike="noStrike" baseline="0" dirty="0">
                <a:solidFill>
                  <a:srgbClr val="C00000"/>
                </a:solidFill>
                <a:latin typeface="Arial" panose="020B0604020202020204" pitchFamily="34" charset="0"/>
              </a:rPr>
              <a:t>Драконы</a:t>
            </a:r>
            <a:endParaRPr lang="ru-RU" sz="1400" b="1" dirty="0">
              <a:solidFill>
                <a:srgbClr val="C0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EAFE53-4D5B-EDBB-5EA3-5B020B7C3EA0}"/>
              </a:ext>
            </a:extLst>
          </p:cNvPr>
          <p:cNvSpPr txBox="1"/>
          <p:nvPr/>
        </p:nvSpPr>
        <p:spPr>
          <a:xfrm>
            <a:off x="1496786" y="3744038"/>
            <a:ext cx="397017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b="1" i="0" u="none" strike="noStrike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Восточный    Южный    Западный Северный</a:t>
            </a:r>
            <a:endParaRPr lang="ru-RU" sz="11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1AB53C-01A3-07DE-7172-C9FF691B1A50}"/>
              </a:ext>
            </a:extLst>
          </p:cNvPr>
          <p:cNvSpPr txBox="1"/>
          <p:nvPr/>
        </p:nvSpPr>
        <p:spPr>
          <a:xfrm>
            <a:off x="1781123" y="4005648"/>
            <a:ext cx="30044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1" dirty="0">
                <a:solidFill>
                  <a:schemeClr val="bg2">
                    <a:lumMod val="50000"/>
                  </a:schemeClr>
                </a:solidFill>
              </a:rPr>
              <a:t>тон            </a:t>
            </a:r>
            <a:r>
              <a:rPr lang="ru-RU" sz="1400" b="1" i="1" dirty="0" err="1">
                <a:solidFill>
                  <a:schemeClr val="bg2">
                    <a:lumMod val="50000"/>
                  </a:schemeClr>
                </a:solidFill>
              </a:rPr>
              <a:t>нан</a:t>
            </a:r>
            <a:r>
              <a:rPr lang="ru-RU" sz="1400" b="1" i="1" dirty="0">
                <a:solidFill>
                  <a:schemeClr val="bg2">
                    <a:lumMod val="50000"/>
                  </a:schemeClr>
                </a:solidFill>
              </a:rPr>
              <a:t>            ща             пей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8FDBA49-349A-362C-78A1-8A344302E21A}"/>
              </a:ext>
            </a:extLst>
          </p:cNvPr>
          <p:cNvSpPr txBox="1"/>
          <p:nvPr/>
        </p:nvSpPr>
        <p:spPr>
          <a:xfrm>
            <a:off x="1641072" y="6005946"/>
            <a:ext cx="261266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b="1" i="0" u="none" strike="noStrike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   Белый     Зеленый   Красный</a:t>
            </a:r>
            <a:endParaRPr lang="ru-RU" sz="11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BFE539-B237-B13B-9D26-29D69711478D}"/>
              </a:ext>
            </a:extLst>
          </p:cNvPr>
          <p:cNvSpPr txBox="1"/>
          <p:nvPr/>
        </p:nvSpPr>
        <p:spPr>
          <a:xfrm>
            <a:off x="1748735" y="6294241"/>
            <a:ext cx="23864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i="1" dirty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lang="ru-RU" sz="1400" b="1" i="1" dirty="0" err="1">
                <a:solidFill>
                  <a:schemeClr val="bg2">
                    <a:lumMod val="50000"/>
                  </a:schemeClr>
                </a:solidFill>
              </a:rPr>
              <a:t>хаку</a:t>
            </a:r>
            <a:r>
              <a:rPr lang="ru-RU" sz="1400" b="1" i="1" dirty="0">
                <a:solidFill>
                  <a:schemeClr val="bg2">
                    <a:lumMod val="50000"/>
                  </a:schemeClr>
                </a:solidFill>
              </a:rPr>
              <a:t>         </a:t>
            </a:r>
            <a:r>
              <a:rPr lang="ru-RU" sz="1400" b="1" i="1" dirty="0" err="1">
                <a:solidFill>
                  <a:schemeClr val="bg2">
                    <a:lumMod val="50000"/>
                  </a:schemeClr>
                </a:solidFill>
              </a:rPr>
              <a:t>хацу</a:t>
            </a:r>
            <a:r>
              <a:rPr lang="ru-RU" sz="1400" b="1" i="1" dirty="0">
                <a:solidFill>
                  <a:schemeClr val="bg2">
                    <a:lumMod val="50000"/>
                  </a:schemeClr>
                </a:solidFill>
              </a:rPr>
              <a:t>           </a:t>
            </a:r>
            <a:r>
              <a:rPr lang="ru-RU" sz="1400" b="1" i="1" dirty="0" err="1">
                <a:solidFill>
                  <a:schemeClr val="bg2">
                    <a:lumMod val="50000"/>
                  </a:schemeClr>
                </a:solidFill>
              </a:rPr>
              <a:t>чун</a:t>
            </a:r>
            <a:r>
              <a:rPr lang="ru-RU" sz="1400" b="1" i="1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</p:txBody>
      </p:sp>
      <p:pic>
        <p:nvPicPr>
          <p:cNvPr id="32" name="Picture 2" descr="Full of mahjong tiles the chinese korea japanese game on green background - 78132288">
            <a:extLst>
              <a:ext uri="{FF2B5EF4-FFF2-40B4-BE49-F238E27FC236}">
                <a16:creationId xmlns:a16="http://schemas.microsoft.com/office/drawing/2014/main" id="{8FF13485-D7CD-BCEF-A225-2D936EA0CF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9" t="61132" r="52509" b="25498"/>
          <a:stretch/>
        </p:blipFill>
        <p:spPr bwMode="auto">
          <a:xfrm>
            <a:off x="1641072" y="2568776"/>
            <a:ext cx="3045971" cy="1053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95AB460-1C79-91B8-B3FA-491EB59344A8}"/>
              </a:ext>
            </a:extLst>
          </p:cNvPr>
          <p:cNvSpPr txBox="1"/>
          <p:nvPr/>
        </p:nvSpPr>
        <p:spPr>
          <a:xfrm>
            <a:off x="251927" y="1017037"/>
            <a:ext cx="11688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00B050"/>
                </a:solidFill>
              </a:rPr>
              <a:t>Можно самим отснять и </a:t>
            </a:r>
            <a:r>
              <a:rPr lang="ru-RU" dirty="0" err="1">
                <a:solidFill>
                  <a:srgbClr val="00B050"/>
                </a:solidFill>
              </a:rPr>
              <a:t>обтравить</a:t>
            </a:r>
            <a:r>
              <a:rPr lang="ru-RU" dirty="0">
                <a:solidFill>
                  <a:srgbClr val="00B050"/>
                </a:solidFill>
              </a:rPr>
              <a:t> изображения каждого </a:t>
            </a:r>
            <a:r>
              <a:rPr lang="ru-RU" dirty="0" err="1">
                <a:solidFill>
                  <a:srgbClr val="00B050"/>
                </a:solidFill>
              </a:rPr>
              <a:t>тайла</a:t>
            </a:r>
            <a:r>
              <a:rPr lang="ru-RU" dirty="0">
                <a:solidFill>
                  <a:srgbClr val="00B050"/>
                </a:solidFill>
              </a:rPr>
              <a:t> по отдельности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A39A17C-6D89-46BA-24A4-9B4931E53B24}"/>
              </a:ext>
            </a:extLst>
          </p:cNvPr>
          <p:cNvSpPr txBox="1"/>
          <p:nvPr/>
        </p:nvSpPr>
        <p:spPr>
          <a:xfrm>
            <a:off x="242597" y="1582230"/>
            <a:ext cx="83623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i="0" u="none" strike="noStrike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Благородные </a:t>
            </a:r>
            <a:r>
              <a:rPr lang="ru-RU" sz="1800" b="1" i="0" u="none" strike="noStrike" baseline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тайлы</a:t>
            </a:r>
            <a:endParaRPr lang="ru-RU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2FF591A-9C97-E46F-9D04-C5516F007800}"/>
              </a:ext>
            </a:extLst>
          </p:cNvPr>
          <p:cNvSpPr txBox="1"/>
          <p:nvPr/>
        </p:nvSpPr>
        <p:spPr>
          <a:xfrm>
            <a:off x="5316993" y="1533995"/>
            <a:ext cx="6108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i="0" u="none" strike="noStrike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rPr>
              <a:t>Индикатор раунда</a:t>
            </a:r>
            <a:endParaRPr lang="ru-RU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Прямоугольник: скругленные углы 35">
            <a:extLst>
              <a:ext uri="{FF2B5EF4-FFF2-40B4-BE49-F238E27FC236}">
                <a16:creationId xmlns:a16="http://schemas.microsoft.com/office/drawing/2014/main" id="{DE534279-A12F-548C-F9AD-B0AE7EB8BF20}"/>
              </a:ext>
            </a:extLst>
          </p:cNvPr>
          <p:cNvSpPr/>
          <p:nvPr/>
        </p:nvSpPr>
        <p:spPr>
          <a:xfrm>
            <a:off x="5387829" y="2508147"/>
            <a:ext cx="2936555" cy="1841706"/>
          </a:xfrm>
          <a:prstGeom prst="roundRect">
            <a:avLst>
              <a:gd name="adj" fmla="val 4120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Прямоугольник: скругленные углы 36">
            <a:extLst>
              <a:ext uri="{FF2B5EF4-FFF2-40B4-BE49-F238E27FC236}">
                <a16:creationId xmlns:a16="http://schemas.microsoft.com/office/drawing/2014/main" id="{AA4D4EC1-167E-BF20-5592-BBBF44309612}"/>
              </a:ext>
            </a:extLst>
          </p:cNvPr>
          <p:cNvSpPr/>
          <p:nvPr/>
        </p:nvSpPr>
        <p:spPr>
          <a:xfrm>
            <a:off x="5387829" y="4589589"/>
            <a:ext cx="2936555" cy="1841706"/>
          </a:xfrm>
          <a:prstGeom prst="roundRect">
            <a:avLst>
              <a:gd name="adj" fmla="val 4120"/>
            </a:avLst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896484-9BCB-CD0D-4A72-F4CBAB5A945B}"/>
              </a:ext>
            </a:extLst>
          </p:cNvPr>
          <p:cNvSpPr txBox="1"/>
          <p:nvPr/>
        </p:nvSpPr>
        <p:spPr>
          <a:xfrm>
            <a:off x="4763412" y="3037024"/>
            <a:ext cx="4130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00B050"/>
                </a:solidFill>
              </a:rPr>
              <a:t>Фото индикатора</a:t>
            </a:r>
          </a:p>
          <a:p>
            <a:pPr algn="ctr"/>
            <a:r>
              <a:rPr lang="ru-RU" dirty="0">
                <a:solidFill>
                  <a:srgbClr val="00B050"/>
                </a:solidFill>
              </a:rPr>
              <a:t> (восточный ветер)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9E91E6-B8D2-FD0C-A6B2-B64E4E722569}"/>
              </a:ext>
            </a:extLst>
          </p:cNvPr>
          <p:cNvSpPr txBox="1"/>
          <p:nvPr/>
        </p:nvSpPr>
        <p:spPr>
          <a:xfrm>
            <a:off x="4790930" y="5160384"/>
            <a:ext cx="4130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00B050"/>
                </a:solidFill>
              </a:rPr>
              <a:t>Фото индикатора</a:t>
            </a:r>
          </a:p>
          <a:p>
            <a:pPr algn="ctr"/>
            <a:r>
              <a:rPr lang="ru-RU" dirty="0">
                <a:solidFill>
                  <a:srgbClr val="00B050"/>
                </a:solidFill>
              </a:rPr>
              <a:t> (южный ветер)</a:t>
            </a:r>
          </a:p>
        </p:txBody>
      </p:sp>
      <p:sp>
        <p:nvSpPr>
          <p:cNvPr id="40" name="Прямоугольник: скругленные углы 39">
            <a:extLst>
              <a:ext uri="{FF2B5EF4-FFF2-40B4-BE49-F238E27FC236}">
                <a16:creationId xmlns:a16="http://schemas.microsoft.com/office/drawing/2014/main" id="{79A3982C-09D5-A225-B7F6-646144E4E241}"/>
              </a:ext>
            </a:extLst>
          </p:cNvPr>
          <p:cNvSpPr/>
          <p:nvPr/>
        </p:nvSpPr>
        <p:spPr>
          <a:xfrm>
            <a:off x="8921281" y="2481140"/>
            <a:ext cx="2936555" cy="3950155"/>
          </a:xfrm>
          <a:prstGeom prst="roundRect">
            <a:avLst>
              <a:gd name="adj" fmla="val 4120"/>
            </a:avLst>
          </a:prstGeom>
          <a:solidFill>
            <a:srgbClr val="C00000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0B79E42-F75B-8568-240A-5E4AC55BD0E7}"/>
              </a:ext>
            </a:extLst>
          </p:cNvPr>
          <p:cNvSpPr txBox="1"/>
          <p:nvPr/>
        </p:nvSpPr>
        <p:spPr>
          <a:xfrm>
            <a:off x="8995720" y="3469768"/>
            <a:ext cx="3260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Посмотрите советы по мнемотехнике: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8EBB6D4-C197-3B69-0DA3-482469723FE8}"/>
              </a:ext>
            </a:extLst>
          </p:cNvPr>
          <p:cNvSpPr txBox="1"/>
          <p:nvPr/>
        </p:nvSpPr>
        <p:spPr>
          <a:xfrm>
            <a:off x="8995719" y="4911019"/>
            <a:ext cx="29365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ru-RU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Попробуйте наш онлайн-тренажер: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2AE119-2262-0037-8EF2-129DCA65470F}"/>
              </a:ext>
            </a:extLst>
          </p:cNvPr>
          <p:cNvSpPr txBox="1"/>
          <p:nvPr/>
        </p:nvSpPr>
        <p:spPr>
          <a:xfrm>
            <a:off x="9141796" y="3946925"/>
            <a:ext cx="3893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rgbClr val="00B050"/>
                </a:solidFill>
              </a:rPr>
              <a:t>(поставить ссылку, когда готово)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1DA9FF-14DC-EB78-25C9-74AF8413E0A6}"/>
              </a:ext>
            </a:extLst>
          </p:cNvPr>
          <p:cNvSpPr txBox="1"/>
          <p:nvPr/>
        </p:nvSpPr>
        <p:spPr>
          <a:xfrm>
            <a:off x="9141796" y="5371016"/>
            <a:ext cx="3893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solidFill>
                  <a:srgbClr val="00B050"/>
                </a:solidFill>
              </a:rPr>
              <a:t>(поставить ссылку, когда готово)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47A66CE-D952-8315-7C36-DE64834E650E}"/>
              </a:ext>
            </a:extLst>
          </p:cNvPr>
          <p:cNvSpPr txBox="1"/>
          <p:nvPr/>
        </p:nvSpPr>
        <p:spPr>
          <a:xfrm>
            <a:off x="8143663" y="2625761"/>
            <a:ext cx="44917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rgbClr val="C00000"/>
              </a:buClr>
            </a:pPr>
            <a:r>
              <a:rPr lang="ru-RU" sz="1600" b="1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ТРУДНО ЗАПОМНИТЬ? </a:t>
            </a:r>
            <a:r>
              <a:rPr lang="ru-RU" sz="1600" b="1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ru-RU" sz="16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101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473651D5-E278-6B49-CE70-4D51811DEF78}"/>
              </a:ext>
            </a:extLst>
          </p:cNvPr>
          <p:cNvSpPr/>
          <p:nvPr/>
        </p:nvSpPr>
        <p:spPr>
          <a:xfrm>
            <a:off x="251927" y="298579"/>
            <a:ext cx="11624546" cy="71845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3600" dirty="0"/>
              <a:t>ПАЛОЧКИ ДЛЯ ПОДСЧЕТА ОЧКОВ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2970B98-93DB-F987-6A57-A3898EAB11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29" t="3790" r="47195" b="10205"/>
          <a:stretch/>
        </p:blipFill>
        <p:spPr>
          <a:xfrm>
            <a:off x="251927" y="2141375"/>
            <a:ext cx="3974841" cy="275253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4CDFB6D-2B60-BAC3-8D2E-CDF7346732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701" t="6560" r="11918" b="11807"/>
          <a:stretch/>
        </p:blipFill>
        <p:spPr>
          <a:xfrm>
            <a:off x="4562670" y="2211354"/>
            <a:ext cx="2080728" cy="261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634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B48240-F7E7-A523-86E0-D7D25869F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36562"/>
            <a:ext cx="12192000" cy="81311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B9FF25-4D63-10B1-5AD8-6F254F1C1A66}"/>
              </a:ext>
            </a:extLst>
          </p:cNvPr>
          <p:cNvSpPr txBox="1"/>
          <p:nvPr/>
        </p:nvSpPr>
        <p:spPr>
          <a:xfrm>
            <a:off x="5203372" y="3044279"/>
            <a:ext cx="60835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C00000"/>
                </a:solidFill>
              </a:rPr>
              <a:t>II. </a:t>
            </a:r>
            <a:r>
              <a:rPr lang="ru-RU" sz="4400" b="1" dirty="0">
                <a:solidFill>
                  <a:srgbClr val="C00000"/>
                </a:solidFill>
              </a:rPr>
              <a:t>ПОДГОТОВКА К ИГРЕ</a:t>
            </a:r>
          </a:p>
        </p:txBody>
      </p:sp>
    </p:spTree>
    <p:extLst>
      <p:ext uri="{BB962C8B-B14F-4D97-AF65-F5344CB8AC3E}">
        <p14:creationId xmlns:p14="http://schemas.microsoft.com/office/powerpoint/2010/main" val="27563978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654</Words>
  <Application>Microsoft Office PowerPoint</Application>
  <PresentationFormat>Широкоэкранный</PresentationFormat>
  <Paragraphs>85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Yu Gothic</vt:lpstr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Liudmila Mizina</dc:creator>
  <cp:lastModifiedBy>Liudmila Mizina</cp:lastModifiedBy>
  <cp:revision>3</cp:revision>
  <dcterms:created xsi:type="dcterms:W3CDTF">2022-07-31T19:54:38Z</dcterms:created>
  <dcterms:modified xsi:type="dcterms:W3CDTF">2022-08-02T19:29:32Z</dcterms:modified>
</cp:coreProperties>
</file>

<file path=docProps/thumbnail.jpeg>
</file>